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4"/>
  </p:sldMasterIdLst>
  <p:notesMasterIdLst>
    <p:notesMasterId r:id="rId14"/>
  </p:notesMasterIdLst>
  <p:handoutMasterIdLst>
    <p:handoutMasterId r:id="rId15"/>
  </p:handoutMasterIdLst>
  <p:sldIdLst>
    <p:sldId id="256" r:id="rId5"/>
    <p:sldId id="258" r:id="rId6"/>
    <p:sldId id="260" r:id="rId7"/>
    <p:sldId id="263" r:id="rId8"/>
    <p:sldId id="261" r:id="rId9"/>
    <p:sldId id="262" r:id="rId10"/>
    <p:sldId id="264" r:id="rId11"/>
    <p:sldId id="265" r:id="rId12"/>
    <p:sldId id="26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B8F14FE-008E-4FCB-A908-E28CA3B70C52}" v="123" dt="2023-04-30T01:06:26.6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3102AFC-DEC1-C154-555B-4DDD09F15BF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C91603-84A9-C840-B95D-9D237B382A6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08EEAD-5756-425A-ADF4-0D2A90831F89}" type="datetimeFigureOut">
              <a:rPr lang="en-IN" smtClean="0"/>
              <a:t>04-05-2023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714D2D-E0AC-3915-7E76-7640E580E49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7D20BA-4B85-D780-74B6-F309403B02B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27752E-A888-4FE4-B977-4435940FEC1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83994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D42F04-FA7C-402C-9041-5FBB116529EE}" type="datetimeFigureOut">
              <a:rPr lang="en-IN" smtClean="0"/>
              <a:t>04-05-2023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DD03DB-1FAD-4902-B43B-079A09BA849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287756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DE6C8-AB1D-4204-BC9C-3366B0BF04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8426" y="889820"/>
            <a:ext cx="9989574" cy="3598606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7B9009-EE50-4EE5-B6EB-CD6EC83D3F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8426" y="4488426"/>
            <a:ext cx="6991776" cy="1302774"/>
          </a:xfrm>
        </p:spPr>
        <p:txBody>
          <a:bodyPr anchor="b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C8667E-058A-436F-B8EA-5B3A99D43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5CE5F-AD3E-42DB-A3F3-44D5B9B26C1B}" type="datetime1">
              <a:rPr lang="en-US" smtClean="0"/>
              <a:t>5/4/2023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680305-1AD7-482D-BFFD-6CDB83AB3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5762A1-52E9-402D-B65E-DF193E44C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1493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359C1-C098-4BF4-A55D-782F4E606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343C7E-1E8B-4D38-9B81-1AA2A8978E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A70B00-53AE-4D3F-91BE-A8D789ED9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B1CD8-D939-4603-AF82-FCBE704E641A}" type="datetime1">
              <a:rPr lang="en-US" smtClean="0"/>
              <a:t>5/4/2023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647FC7-8124-4F70-A849-B6BCC5189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7CEBE4-50DC-47DB-B699-CCC024336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931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418279-D3B8-4C6A-AB74-9DE3777712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242322" y="997974"/>
            <a:ext cx="2349043" cy="4984956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8F733C-9309-4197-BACA-207CDC8935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997973"/>
            <a:ext cx="8404122" cy="4984956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ACD4D0-5BE6-412D-B08B-5DFFD5935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24FBE-7664-4567-8952-459F62851B14}" type="datetime1">
              <a:rPr lang="en-US" smtClean="0"/>
              <a:t>5/4/2023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21651-B786-4A39-A10F-F5231D0A2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504D2D-9379-40DE-9F45-3004BE54F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208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87CA6-BFD9-4CB1-8892-F6B062E82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DA8C3-9C0C-4E52-9A62-E4DB159E6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C3EC35-E02F-41FF-9232-F90692A90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28E42-635A-4538-A93B-F9102C6B8622}" type="datetime1">
              <a:rPr lang="en-US" smtClean="0"/>
              <a:t>5/4/2023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D13D38-5DF1-443B-8A12-71E834FDC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5E644A-4A37-4757-9809-5B035E287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965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6578B-CD85-4BF1-A729-E8E8079B5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383" y="1709738"/>
            <a:ext cx="10632067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8448C1-C13F-4826-8347-EEB00A6643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5383" y="4589463"/>
            <a:ext cx="1063206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06546A-957F-4C4D-9744-1177AD258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77F8F-1A31-46A1-8BD5-E4154909F763}" type="datetime1">
              <a:rPr lang="en-US" smtClean="0"/>
              <a:t>5/4/2023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B149C-CC63-4E3A-A83D-EF637EB51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B94775-7982-41EC-B584-D51224D38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555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E4BD8-507D-48E4-A624-F16A741C3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22096"/>
            <a:ext cx="10691265" cy="112793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A07E4-3A39-457C-A059-7DFB6039D9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5383" y="2128684"/>
            <a:ext cx="5304417" cy="384441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141E17-47CE-4A78-B0FA-0E9786DA67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28684"/>
            <a:ext cx="5219700" cy="384441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F02C13-D3ED-4044-9716-F29D79A18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CA3C4-8562-4C36-BBF5-86CDCAD8854D}" type="datetime1">
              <a:rPr lang="en-US" smtClean="0"/>
              <a:t>5/4/2023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F334AD-FB29-4355-B5CF-85E61B4F3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5AA154-790C-4774-9C21-8C543E733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319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7DD35-7673-4F88-86B0-634883B5E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87" y="929148"/>
            <a:ext cx="10640005" cy="7615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C820D7-3E0B-47C6-A583-C4C839C5AF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5384" y="1681163"/>
            <a:ext cx="5282192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839A7B-97D5-400F-B802-A0FF28FE9F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5384" y="2505075"/>
            <a:ext cx="5282192" cy="342377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E0ECA2-DBF1-4681-9DFA-93AFD1B371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0EBBBB-517F-4ED7-9E51-CF0F7590B4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4237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11B5C7-1E37-478F-B4B0-C7202FFE4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05CEA-FEE9-4ABF-8B69-6956D7CB7252}" type="datetime1">
              <a:rPr lang="en-US" smtClean="0"/>
              <a:t>5/4/2023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53F7EF-507C-4CB3-86C5-8B34FFFC1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E3DEA6-E4EB-4C2A-8B4F-55EC965B6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303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32964-A933-4B98-A141-A4B316DAF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684C9D-23DA-42B0-9DD3-7592F72E8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DACCD-F4F9-4951-A4E1-F07023DB4C82}" type="datetime1">
              <a:rPr lang="en-US" smtClean="0"/>
              <a:t>5/4/2023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BF8F05-876F-49D8-AE30-5BB2A91EC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3D20DA-9260-4577-BB51-789570A24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730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2C1F24-E0A1-45A7-8EF5-92CD97993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AD2C1-7E8E-42F7-9E3E-022E04EA8729}" type="datetime1">
              <a:rPr lang="en-US" smtClean="0"/>
              <a:t>5/4/2023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021C19-210E-46B0-9036-5D8AECC92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880FEF-487E-44DF-8615-DF2210419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680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568EE-74C8-43A6-90BC-2DDD965CF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426" y="781665"/>
            <a:ext cx="4093599" cy="122345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C35AC-CAE3-48CF-A3E4-A075C9FDD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9D03EA-5FAD-4609-A2B8-624E426847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8258" y="2315497"/>
            <a:ext cx="4093599" cy="35534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58D2EA-2191-4216-B64D-067BDFE12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75DD2-F3D2-4F94-9C33-FCB1875FAA48}" type="datetime1">
              <a:rPr lang="en-US" smtClean="0"/>
              <a:t>5/4/2023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042128-DAB4-481C-BEE6-3523E8E88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50E382-C500-4A4C-A7C6-43860383A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203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FE98B-EACF-4251-A8AF-0D9EDD17C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342" y="1066800"/>
            <a:ext cx="4103431" cy="131752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05F473-761A-4002-AF70-9FF878D013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066800"/>
            <a:ext cx="6172200" cy="4794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0C2E6A-F834-4540-BB00-E13CB45DC3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3342" y="2552700"/>
            <a:ext cx="4103431" cy="33162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C38EAB-AD63-415C-B263-BA1D8FBE3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E20EE-8A41-4051-A00D-159D2D381FA4}" type="datetime1">
              <a:rPr lang="en-US" smtClean="0"/>
              <a:t>5/4/2023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2E5541-B6DE-45E8-BCFE-0DFC4F574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B78D45-289B-46AF-8CB9-E6150BEA1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659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A362AC-B59F-4AC7-B279-57DDD5336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22096"/>
            <a:ext cx="10691265" cy="137103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6042DB-75BD-4EC1-B6D9-8A72EF940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0635" y="2293126"/>
            <a:ext cx="10691265" cy="3636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DD1378-7C96-4079-B44C-3D86B46575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69448" y="6356350"/>
            <a:ext cx="25925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fld id="{A4C2C8DB-21BB-40B2-87CA-3E9F0805B62E}" type="datetime1">
              <a:rPr lang="en-US" smtClean="0"/>
              <a:t>5/4/2023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9B6B78-577F-43F5-BAEE-BF72484C98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5383" y="6356350"/>
            <a:ext cx="4539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CC75B8-AF8F-4D8A-9B3D-D1951A64BA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fld id="{C3DB2ADC-AF19-4574-8C10-79B5B04FCA27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64F9B95-9045-48D2-B9F3-2927E98F54AA}"/>
              </a:ext>
            </a:extLst>
          </p:cNvPr>
          <p:cNvCxnSpPr>
            <a:cxnSpLocks/>
          </p:cNvCxnSpPr>
          <p:nvPr/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85AA86F-6A4D-4BCB-A045-D992CDC2959B}"/>
              </a:ext>
            </a:extLst>
          </p:cNvPr>
          <p:cNvCxnSpPr>
            <a:cxnSpLocks/>
          </p:cNvCxnSpPr>
          <p:nvPr/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0586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62" r:id="rId5"/>
    <p:sldLayoutId id="2147483667" r:id="rId6"/>
    <p:sldLayoutId id="2147483663" r:id="rId7"/>
    <p:sldLayoutId id="2147483664" r:id="rId8"/>
    <p:sldLayoutId id="2147483665" r:id="rId9"/>
    <p:sldLayoutId id="2147483666" r:id="rId10"/>
    <p:sldLayoutId id="2147483668" r:id="rId11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 cap="all" spc="3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github.com/TomSchimansky/CustomTkinter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33E93247-6229-44AB-A550-739E971E6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5D67320-FCFD-4931-AAF7-C6C853329C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506661-050D-974D-153F-11CC135F9D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0100" y="1011668"/>
            <a:ext cx="3620882" cy="3640345"/>
          </a:xfrm>
        </p:spPr>
        <p:txBody>
          <a:bodyPr anchor="t"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Drone</a:t>
            </a:r>
            <a:br>
              <a:rPr lang="en-US" sz="4000" dirty="0">
                <a:solidFill>
                  <a:schemeClr val="bg1"/>
                </a:solidFill>
              </a:rPr>
            </a:br>
            <a:r>
              <a:rPr lang="en-US" sz="4000" dirty="0">
                <a:solidFill>
                  <a:schemeClr val="bg1"/>
                </a:solidFill>
              </a:rPr>
              <a:t>delivery</a:t>
            </a:r>
            <a:br>
              <a:rPr lang="en-US" sz="4000" dirty="0">
                <a:solidFill>
                  <a:schemeClr val="bg1"/>
                </a:solidFill>
              </a:rPr>
            </a:br>
            <a:r>
              <a:rPr lang="en-US" sz="4000" dirty="0">
                <a:solidFill>
                  <a:schemeClr val="bg1"/>
                </a:solidFill>
              </a:rPr>
              <a:t>systems</a:t>
            </a:r>
            <a:br>
              <a:rPr lang="en-US" sz="4000" dirty="0">
                <a:solidFill>
                  <a:schemeClr val="bg1"/>
                </a:solidFill>
              </a:rPr>
            </a:br>
            <a:r>
              <a:rPr lang="en-US" sz="4000" dirty="0">
                <a:solidFill>
                  <a:schemeClr val="bg1"/>
                </a:solidFill>
              </a:rPr>
              <a:t>using </a:t>
            </a:r>
            <a:br>
              <a:rPr lang="en-US" sz="4000" dirty="0">
                <a:solidFill>
                  <a:schemeClr val="bg1"/>
                </a:solidFill>
              </a:rPr>
            </a:br>
            <a:r>
              <a:rPr lang="en-US" sz="4000" dirty="0">
                <a:solidFill>
                  <a:schemeClr val="bg1"/>
                </a:solidFill>
              </a:rPr>
              <a:t>graph theory</a:t>
            </a:r>
            <a:endParaRPr lang="en-IN" sz="4000" dirty="0">
              <a:solidFill>
                <a:schemeClr val="bg1"/>
              </a:solidFill>
            </a:endParaRP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EE2E603F-4A95-4FE8-BB06-211DFD75DB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638300" cy="0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3" descr="Colorful patterns on the sky">
            <a:extLst>
              <a:ext uri="{FF2B5EF4-FFF2-40B4-BE49-F238E27FC236}">
                <a16:creationId xmlns:a16="http://schemas.microsoft.com/office/drawing/2014/main" id="{9BD72F8E-5AD6-0323-BDC0-5AC2925B02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537" r="21255" b="-1"/>
          <a:stretch/>
        </p:blipFill>
        <p:spPr>
          <a:xfrm>
            <a:off x="4886471" y="10"/>
            <a:ext cx="7315841" cy="6857990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6ACD775B-A867-6F10-662A-320243F635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0"/>
          <a:stretch/>
        </p:blipFill>
        <p:spPr bwMode="auto">
          <a:xfrm>
            <a:off x="4886471" y="-1"/>
            <a:ext cx="7315841" cy="4152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6DC96E41-6224-C1FF-D3F9-AA2FC64AF1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44257" y="5309091"/>
            <a:ext cx="4896494" cy="392705"/>
          </a:xfrm>
          <a:ln>
            <a:noFill/>
          </a:ln>
        </p:spPr>
        <p:txBody>
          <a:bodyPr anchor="b">
            <a:noAutofit/>
          </a:bodyPr>
          <a:lstStyle/>
          <a:p>
            <a:r>
              <a:rPr lang="en-US" sz="2400" dirty="0"/>
              <a:t>Graph Theory 5170.002 – Group 8</a:t>
            </a:r>
            <a:endParaRPr lang="en-IN" sz="240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B7FAD7A-6FD3-13A7-4052-9E0ECD593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1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DDE708A-80F0-4B0E-DD18-D4ACB8BCA61B}"/>
              </a:ext>
            </a:extLst>
          </p:cNvPr>
          <p:cNvSpPr txBox="1"/>
          <p:nvPr/>
        </p:nvSpPr>
        <p:spPr>
          <a:xfrm>
            <a:off x="800100" y="4963132"/>
            <a:ext cx="362088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Pradeep Yendluri</a:t>
            </a:r>
          </a:p>
          <a:p>
            <a:r>
              <a:rPr lang="en-US">
                <a:solidFill>
                  <a:schemeClr val="bg1"/>
                </a:solidFill>
              </a:rPr>
              <a:t>Siva Rama Krishna </a:t>
            </a:r>
            <a:r>
              <a:rPr lang="en-US" dirty="0">
                <a:solidFill>
                  <a:schemeClr val="bg1"/>
                </a:solidFill>
              </a:rPr>
              <a:t>Kakarla</a:t>
            </a:r>
          </a:p>
          <a:p>
            <a:r>
              <a:rPr lang="en-US" dirty="0">
                <a:solidFill>
                  <a:schemeClr val="bg1"/>
                </a:solidFill>
              </a:rPr>
              <a:t>Varuna Sri </a:t>
            </a:r>
            <a:r>
              <a:rPr lang="en-US" dirty="0" err="1">
                <a:solidFill>
                  <a:schemeClr val="bg1"/>
                </a:solidFill>
              </a:rPr>
              <a:t>Budidi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Sai Teja </a:t>
            </a:r>
            <a:r>
              <a:rPr lang="en-US" dirty="0" err="1">
                <a:solidFill>
                  <a:schemeClr val="bg1"/>
                </a:solidFill>
              </a:rPr>
              <a:t>Nagulla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IN" dirty="0" err="1">
                <a:solidFill>
                  <a:schemeClr val="bg1"/>
                </a:solidFill>
              </a:rPr>
              <a:t>Anooshma</a:t>
            </a:r>
            <a:r>
              <a:rPr lang="en-IN" dirty="0">
                <a:solidFill>
                  <a:schemeClr val="bg1"/>
                </a:solidFill>
              </a:rPr>
              <a:t> </a:t>
            </a:r>
            <a:r>
              <a:rPr lang="en-IN" dirty="0" err="1">
                <a:solidFill>
                  <a:schemeClr val="bg1"/>
                </a:solidFill>
              </a:rPr>
              <a:t>Vainala</a:t>
            </a:r>
            <a:endParaRPr lang="en-IN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1955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15">
            <a:extLst>
              <a:ext uri="{FF2B5EF4-FFF2-40B4-BE49-F238E27FC236}">
                <a16:creationId xmlns:a16="http://schemas.microsoft.com/office/drawing/2014/main" id="{E49D7415-2F11-44C2-B6AA-13A25B681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3B55104-B38C-C292-B819-49661567D155}"/>
              </a:ext>
            </a:extLst>
          </p:cNvPr>
          <p:cNvSpPr txBox="1">
            <a:spLocks/>
          </p:cNvSpPr>
          <p:nvPr/>
        </p:nvSpPr>
        <p:spPr>
          <a:xfrm>
            <a:off x="8115300" y="1390337"/>
            <a:ext cx="3679887" cy="644102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 cap="all" spc="3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kern="1200" cap="all" spc="30" baseline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AGENDA</a:t>
            </a:r>
          </a:p>
        </p:txBody>
      </p:sp>
      <p:cxnSp>
        <p:nvCxnSpPr>
          <p:cNvPr id="38" name="Straight Connector 17">
            <a:extLst>
              <a:ext uri="{FF2B5EF4-FFF2-40B4-BE49-F238E27FC236}">
                <a16:creationId xmlns:a16="http://schemas.microsoft.com/office/drawing/2014/main" id="{D2E57F3D-33BE-4306-87E6-2457637195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15300" y="723900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5ED4D3AA-64A8-5179-2244-AD9DF172EA0B}"/>
              </a:ext>
            </a:extLst>
          </p:cNvPr>
          <p:cNvSpPr txBox="1"/>
          <p:nvPr/>
        </p:nvSpPr>
        <p:spPr>
          <a:xfrm>
            <a:off x="8115300" y="2380992"/>
            <a:ext cx="3679887" cy="35548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14300" indent="-342900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chemeClr val="bg1">
                    <a:lumMod val="85000"/>
                  </a:schemeClr>
                </a:solidFill>
              </a:rPr>
              <a:t>Introduction</a:t>
            </a:r>
          </a:p>
          <a:p>
            <a:pPr marL="114300" indent="-342900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chemeClr val="bg1">
                    <a:lumMod val="85000"/>
                  </a:schemeClr>
                </a:solidFill>
              </a:rPr>
              <a:t>Problem Statement</a:t>
            </a:r>
          </a:p>
          <a:p>
            <a:pPr marL="114300" indent="-342900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chemeClr val="bg1">
                    <a:lumMod val="85000"/>
                  </a:schemeClr>
                </a:solidFill>
              </a:rPr>
              <a:t>Using Graph Theory</a:t>
            </a:r>
          </a:p>
          <a:p>
            <a:pPr marL="114300" indent="-342900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chemeClr val="bg1">
                    <a:lumMod val="85000"/>
                  </a:schemeClr>
                </a:solidFill>
              </a:rPr>
              <a:t>Algorithm Selection</a:t>
            </a:r>
          </a:p>
          <a:p>
            <a:pPr marL="114300" indent="-342900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chemeClr val="bg1">
                    <a:lumMod val="85000"/>
                  </a:schemeClr>
                </a:solidFill>
              </a:rPr>
              <a:t>Approach</a:t>
            </a:r>
          </a:p>
          <a:p>
            <a:pPr marL="114300" indent="-342900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chemeClr val="bg1">
                    <a:lumMod val="85000"/>
                  </a:schemeClr>
                </a:solidFill>
              </a:rPr>
              <a:t>Implementation</a:t>
            </a:r>
          </a:p>
          <a:p>
            <a:pPr marL="114300" indent="-342900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chemeClr val="bg1">
                    <a:lumMod val="85000"/>
                  </a:schemeClr>
                </a:solidFill>
              </a:rPr>
              <a:t>Demo</a:t>
            </a:r>
          </a:p>
        </p:txBody>
      </p:sp>
      <p:pic>
        <p:nvPicPr>
          <p:cNvPr id="2" name="Picture 1" descr="A drone flying in the sky&#10;&#10;Description automatically generated with medium confidence">
            <a:extLst>
              <a:ext uri="{FF2B5EF4-FFF2-40B4-BE49-F238E27FC236}">
                <a16:creationId xmlns:a16="http://schemas.microsoft.com/office/drawing/2014/main" id="{45ECAA5B-ECAD-68EF-8798-806B555D90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11" y="1252905"/>
            <a:ext cx="6685217" cy="435218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8CA881-320A-A22F-C7B4-C944C6FB8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>
                <a:solidFill>
                  <a:schemeClr val="bg1"/>
                </a:solidFill>
              </a:rPr>
              <a:t>2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37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15">
            <a:extLst>
              <a:ext uri="{FF2B5EF4-FFF2-40B4-BE49-F238E27FC236}">
                <a16:creationId xmlns:a16="http://schemas.microsoft.com/office/drawing/2014/main" id="{E49D7415-2F11-44C2-B6AA-13A25B681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3B55104-B38C-C292-B819-49661567D155}"/>
              </a:ext>
            </a:extLst>
          </p:cNvPr>
          <p:cNvSpPr txBox="1">
            <a:spLocks/>
          </p:cNvSpPr>
          <p:nvPr/>
        </p:nvSpPr>
        <p:spPr>
          <a:xfrm>
            <a:off x="428061" y="566653"/>
            <a:ext cx="3679887" cy="644102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 cap="all" spc="3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kern="1200" cap="all" spc="30" baseline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INTRODUCTION</a:t>
            </a:r>
          </a:p>
        </p:txBody>
      </p:sp>
      <p:cxnSp>
        <p:nvCxnSpPr>
          <p:cNvPr id="38" name="Straight Connector 17">
            <a:extLst>
              <a:ext uri="{FF2B5EF4-FFF2-40B4-BE49-F238E27FC236}">
                <a16:creationId xmlns:a16="http://schemas.microsoft.com/office/drawing/2014/main" id="{D2E57F3D-33BE-4306-87E6-2457637195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15300" y="723900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How to Find and Use Drones in Rust">
            <a:extLst>
              <a:ext uri="{FF2B5EF4-FFF2-40B4-BE49-F238E27FC236}">
                <a16:creationId xmlns:a16="http://schemas.microsoft.com/office/drawing/2014/main" id="{DA819C89-71AC-31D5-9B79-AD51D1A718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5" y="1652587"/>
            <a:ext cx="7105650" cy="355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589DB7A-D4B2-5649-B9DF-3930EFDF6C8F}"/>
              </a:ext>
            </a:extLst>
          </p:cNvPr>
          <p:cNvSpPr txBox="1"/>
          <p:nvPr/>
        </p:nvSpPr>
        <p:spPr>
          <a:xfrm>
            <a:off x="428061" y="1777408"/>
            <a:ext cx="448683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0" i="0" dirty="0">
                <a:solidFill>
                  <a:srgbClr val="D1D5DB"/>
                </a:solidFill>
                <a:effectLst/>
              </a:rPr>
              <a:t>In the ever-evolving world of drone delivery systems, the implementation of efficient routes plays a pivotal role in optimizing delivery operations.</a:t>
            </a:r>
          </a:p>
          <a:p>
            <a:pPr algn="just"/>
            <a:endParaRPr lang="en-US" sz="2000" dirty="0">
              <a:solidFill>
                <a:srgbClr val="D1D5DB"/>
              </a:solidFill>
            </a:endParaRPr>
          </a:p>
          <a:p>
            <a:pPr algn="just"/>
            <a:r>
              <a:rPr lang="en-US" sz="2000" dirty="0">
                <a:solidFill>
                  <a:srgbClr val="D1D5DB"/>
                </a:solidFill>
              </a:rPr>
              <a:t>Drones Applications include last mile delivery, search and rescue, surveying, disaster response, and agriculture.</a:t>
            </a:r>
          </a:p>
          <a:p>
            <a:pPr algn="just"/>
            <a:endParaRPr lang="en-US" sz="2000" dirty="0">
              <a:solidFill>
                <a:srgbClr val="D1D5DB"/>
              </a:solidFill>
            </a:endParaRPr>
          </a:p>
          <a:p>
            <a:pPr algn="just"/>
            <a:r>
              <a:rPr lang="en-US" sz="2000" dirty="0">
                <a:solidFill>
                  <a:srgbClr val="D1D5DB"/>
                </a:solidFill>
              </a:rPr>
              <a:t>Drones have plethora of use cases in everyday life.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B687C6-CCAA-65FD-2EF3-B40A65382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>
                <a:solidFill>
                  <a:schemeClr val="bg1"/>
                </a:solidFill>
              </a:rPr>
              <a:t>3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255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0" name="Rectangle 4109">
            <a:extLst>
              <a:ext uri="{FF2B5EF4-FFF2-40B4-BE49-F238E27FC236}">
                <a16:creationId xmlns:a16="http://schemas.microsoft.com/office/drawing/2014/main" id="{660EB578-C970-4186-B93C-45851BBC6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3B55104-B38C-C292-B819-49661567D155}"/>
              </a:ext>
            </a:extLst>
          </p:cNvPr>
          <p:cNvSpPr txBox="1">
            <a:spLocks/>
          </p:cNvSpPr>
          <p:nvPr/>
        </p:nvSpPr>
        <p:spPr>
          <a:xfrm>
            <a:off x="5573260" y="599358"/>
            <a:ext cx="5922279" cy="1272986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 cap="all" spc="3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kern="1200" cap="all" spc="30" baseline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PROBLEM STATEMENT</a:t>
            </a:r>
          </a:p>
        </p:txBody>
      </p:sp>
      <p:pic>
        <p:nvPicPr>
          <p:cNvPr id="4098" name="Picture 2" descr="A helicopter flying over a grassy field&#10;&#10;Description automatically generated with low confidence">
            <a:extLst>
              <a:ext uri="{FF2B5EF4-FFF2-40B4-BE49-F238E27FC236}">
                <a16:creationId xmlns:a16="http://schemas.microsoft.com/office/drawing/2014/main" id="{A02064FD-DD2F-ED84-30B2-50AA73DA63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73" r="23132" b="1"/>
          <a:stretch/>
        </p:blipFill>
        <p:spPr bwMode="auto">
          <a:xfrm>
            <a:off x="20" y="-17929"/>
            <a:ext cx="4876780" cy="6875929"/>
          </a:xfrm>
          <a:prstGeom prst="rect">
            <a:avLst/>
          </a:prstGeom>
          <a:solidFill>
            <a:schemeClr val="tx1"/>
          </a:solidFill>
        </p:spPr>
      </p:pic>
      <p:cxnSp>
        <p:nvCxnSpPr>
          <p:cNvPr id="4112" name="Straight Connector 4111">
            <a:extLst>
              <a:ext uri="{FF2B5EF4-FFF2-40B4-BE49-F238E27FC236}">
                <a16:creationId xmlns:a16="http://schemas.microsoft.com/office/drawing/2014/main" id="{CDF57B02-07BB-407B-BB36-06D9C64A67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15000" y="738013"/>
            <a:ext cx="56769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8589DB7A-D4B2-5649-B9DF-3930EFDF6C8F}"/>
              </a:ext>
            </a:extLst>
          </p:cNvPr>
          <p:cNvSpPr txBox="1"/>
          <p:nvPr/>
        </p:nvSpPr>
        <p:spPr>
          <a:xfrm>
            <a:off x="5604846" y="1558254"/>
            <a:ext cx="6263693" cy="3774464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>
            <a:noAutofit/>
          </a:bodyPr>
          <a:lstStyle/>
          <a:p>
            <a:pPr indent="-228600" algn="just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>
                    <a:lumMod val="85000"/>
                  </a:schemeClr>
                </a:solidFill>
              </a:rPr>
              <a:t>Last mile delivery systems include the most complexity of logistics system.</a:t>
            </a:r>
          </a:p>
          <a:p>
            <a:pPr indent="-228600" algn="just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>
                  <a:lumMod val="85000"/>
                </a:schemeClr>
              </a:solidFill>
            </a:endParaRPr>
          </a:p>
          <a:p>
            <a:pPr indent="-228600" algn="just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>
                    <a:lumMod val="85000"/>
                  </a:schemeClr>
                </a:solidFill>
              </a:rPr>
              <a:t>Finding optimal routes for package delivery becomes hard due to the limitations of current drone technology.</a:t>
            </a:r>
          </a:p>
          <a:p>
            <a:pPr indent="-228600" algn="just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>
                  <a:lumMod val="85000"/>
                </a:schemeClr>
              </a:solidFill>
            </a:endParaRPr>
          </a:p>
          <a:p>
            <a:pPr indent="-228600" algn="just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>
                    <a:lumMod val="85000"/>
                  </a:schemeClr>
                </a:solidFill>
              </a:rPr>
              <a:t>We are focusing on finding optimal route from warehouse to end customers.</a:t>
            </a:r>
          </a:p>
          <a:p>
            <a:pPr indent="-228600" algn="just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>
                  <a:lumMod val="85000"/>
                </a:schemeClr>
              </a:solidFill>
            </a:endParaRPr>
          </a:p>
          <a:p>
            <a:pPr indent="-228600" algn="just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>
                    <a:lumMod val="85000"/>
                  </a:schemeClr>
                </a:solidFill>
              </a:rPr>
              <a:t>This includes delivering multiple packages in single go. This can be achieved using a vast network of charging points.</a:t>
            </a:r>
          </a:p>
        </p:txBody>
      </p:sp>
      <p:cxnSp>
        <p:nvCxnSpPr>
          <p:cNvPr id="4114" name="Straight Connector 4113">
            <a:extLst>
              <a:ext uri="{FF2B5EF4-FFF2-40B4-BE49-F238E27FC236}">
                <a16:creationId xmlns:a16="http://schemas.microsoft.com/office/drawing/2014/main" id="{C6855964-C920-48EB-8804-74291211C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15000" y="6134100"/>
            <a:ext cx="56769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DF521C-57EF-500F-3263-24D103C36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>
                <a:solidFill>
                  <a:schemeClr val="bg1"/>
                </a:solidFill>
              </a:rPr>
              <a:t>4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9496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15">
            <a:extLst>
              <a:ext uri="{FF2B5EF4-FFF2-40B4-BE49-F238E27FC236}">
                <a16:creationId xmlns:a16="http://schemas.microsoft.com/office/drawing/2014/main" id="{E49D7415-2F11-44C2-B6AA-13A25B681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3B55104-B38C-C292-B819-49661567D155}"/>
              </a:ext>
            </a:extLst>
          </p:cNvPr>
          <p:cNvSpPr txBox="1">
            <a:spLocks/>
          </p:cNvSpPr>
          <p:nvPr/>
        </p:nvSpPr>
        <p:spPr>
          <a:xfrm>
            <a:off x="428061" y="566653"/>
            <a:ext cx="6392617" cy="64410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 cap="all" spc="3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kern="1200" cap="all" spc="30" baseline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Using graph theory</a:t>
            </a:r>
          </a:p>
        </p:txBody>
      </p:sp>
      <p:cxnSp>
        <p:nvCxnSpPr>
          <p:cNvPr id="38" name="Straight Connector 17">
            <a:extLst>
              <a:ext uri="{FF2B5EF4-FFF2-40B4-BE49-F238E27FC236}">
                <a16:creationId xmlns:a16="http://schemas.microsoft.com/office/drawing/2014/main" id="{D2E57F3D-33BE-4306-87E6-2457637195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15300" y="723900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8589DB7A-D4B2-5649-B9DF-3930EFDF6C8F}"/>
              </a:ext>
            </a:extLst>
          </p:cNvPr>
          <p:cNvSpPr txBox="1"/>
          <p:nvPr/>
        </p:nvSpPr>
        <p:spPr>
          <a:xfrm>
            <a:off x="428061" y="1777408"/>
            <a:ext cx="687780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0" i="0" dirty="0">
                <a:solidFill>
                  <a:srgbClr val="D1D5DB"/>
                </a:solidFill>
                <a:effectLst/>
              </a:rPr>
              <a:t>Graph theory plays a crucial role in optimizing and enhancing drone delivery systems in everyday life.</a:t>
            </a:r>
          </a:p>
          <a:p>
            <a:pPr algn="just"/>
            <a:endParaRPr lang="en-US" sz="2000" dirty="0">
              <a:solidFill>
                <a:srgbClr val="D1D5DB"/>
              </a:solidFill>
            </a:endParaRPr>
          </a:p>
          <a:p>
            <a:pPr algn="just"/>
            <a:r>
              <a:rPr lang="en-US" sz="2000" b="0" i="0" dirty="0">
                <a:solidFill>
                  <a:srgbClr val="D1D5DB"/>
                </a:solidFill>
                <a:effectLst/>
              </a:rPr>
              <a:t>Graph theory algorithms assist in identifying the shortest or fastest paths between pickup and delivery locations, minimizing travel distances</a:t>
            </a:r>
          </a:p>
          <a:p>
            <a:pPr algn="just"/>
            <a:endParaRPr lang="en-US" sz="2000" dirty="0">
              <a:solidFill>
                <a:srgbClr val="D1D5DB"/>
              </a:solidFill>
            </a:endParaRPr>
          </a:p>
          <a:p>
            <a:pPr algn="just"/>
            <a:r>
              <a:rPr lang="en-US" sz="2000" b="0" i="0" dirty="0">
                <a:solidFill>
                  <a:srgbClr val="D1D5DB"/>
                </a:solidFill>
                <a:effectLst/>
              </a:rPr>
              <a:t>By leveraging algorithms like Dijkstra's algorithm, A* search, or the traveling salesman problem (TSP) algorithm, companies can determine the most efficient routes for drones to navigate.</a:t>
            </a:r>
            <a:endParaRPr lang="en-US" sz="2000" dirty="0">
              <a:solidFill>
                <a:srgbClr val="D1D5DB"/>
              </a:solidFill>
            </a:endParaRPr>
          </a:p>
        </p:txBody>
      </p:sp>
      <p:pic>
        <p:nvPicPr>
          <p:cNvPr id="4" name="Picture 3" descr="A picture containing diagram&#10;&#10;Description automatically generated">
            <a:extLst>
              <a:ext uri="{FF2B5EF4-FFF2-40B4-BE49-F238E27FC236}">
                <a16:creationId xmlns:a16="http://schemas.microsoft.com/office/drawing/2014/main" id="{10231285-33B9-19DD-C94A-D721DECD8E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542" y="1447801"/>
            <a:ext cx="5758488" cy="3547229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CA21FE-D65F-C697-7C13-EBF0049F8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>
                <a:solidFill>
                  <a:schemeClr val="bg1"/>
                </a:solidFill>
              </a:rPr>
              <a:t>5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4368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660EB578-C970-4186-B93C-45851BBC6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3B55104-B38C-C292-B819-49661567D155}"/>
              </a:ext>
            </a:extLst>
          </p:cNvPr>
          <p:cNvSpPr txBox="1">
            <a:spLocks/>
          </p:cNvSpPr>
          <p:nvPr/>
        </p:nvSpPr>
        <p:spPr>
          <a:xfrm>
            <a:off x="5715000" y="172151"/>
            <a:ext cx="5922279" cy="1272986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 cap="all" spc="3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kern="1200" cap="all" spc="30" baseline="0" dirty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ALGORITHM SELECTION</a:t>
            </a:r>
          </a:p>
        </p:txBody>
      </p:sp>
      <p:pic>
        <p:nvPicPr>
          <p:cNvPr id="40" name="Picture 39" descr="Maze">
            <a:extLst>
              <a:ext uri="{FF2B5EF4-FFF2-40B4-BE49-F238E27FC236}">
                <a16:creationId xmlns:a16="http://schemas.microsoft.com/office/drawing/2014/main" id="{002F0C6C-1B1F-3EB4-3298-BD416001C3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267" r="29391" b="2"/>
          <a:stretch/>
        </p:blipFill>
        <p:spPr>
          <a:xfrm>
            <a:off x="20" y="-17929"/>
            <a:ext cx="4876780" cy="6875929"/>
          </a:xfrm>
          <a:prstGeom prst="rect">
            <a:avLst/>
          </a:prstGeom>
          <a:solidFill>
            <a:schemeClr val="tx1"/>
          </a:solidFill>
        </p:spPr>
      </p:pic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CDF57B02-07BB-407B-BB36-06D9C64A67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15000" y="738013"/>
            <a:ext cx="56769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68E7078A-F05D-3342-FFBD-5EE81785ABB1}"/>
              </a:ext>
            </a:extLst>
          </p:cNvPr>
          <p:cNvSpPr txBox="1"/>
          <p:nvPr/>
        </p:nvSpPr>
        <p:spPr>
          <a:xfrm>
            <a:off x="5715000" y="808644"/>
            <a:ext cx="6005933" cy="5687741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>
            <a:noAutofit/>
          </a:bodyPr>
          <a:lstStyle/>
          <a:p>
            <a:pPr indent="-2286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>
                    <a:lumMod val="95000"/>
                  </a:schemeClr>
                </a:solidFill>
              </a:rPr>
              <a:t>We chose Open Traveling Salesman Problem an extension of TSP to relate to our current problem - drone delivery system and solve it using dynamic programming.</a:t>
            </a:r>
          </a:p>
          <a:p>
            <a:pPr indent="-2286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>
                  <a:lumMod val="95000"/>
                </a:schemeClr>
              </a:solidFill>
            </a:endParaRPr>
          </a:p>
          <a:p>
            <a:pPr indent="-2286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chemeClr val="bg1">
                    <a:lumMod val="95000"/>
                  </a:schemeClr>
                </a:solidFill>
                <a:effectLst/>
              </a:rPr>
              <a:t>The Traveling Salesman Problem (TSP) is a widely studied optimization problem that is known for its NP-hard complexity. It involves finding the shortest possible route that visits a set of cities and returns to the starting city, considering the distances between each pair of cities. Essentially, the goal is to identify the shortest Hamiltonian cycle in a complete graph.</a:t>
            </a:r>
          </a:p>
          <a:p>
            <a:pPr indent="-2286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>
                  <a:lumMod val="95000"/>
                </a:schemeClr>
              </a:solidFill>
            </a:endParaRPr>
          </a:p>
          <a:p>
            <a:pPr indent="-2286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>
                    <a:lumMod val="95000"/>
                  </a:schemeClr>
                </a:solidFill>
              </a:rPr>
              <a:t>We can solve OTSP using algorithms like Greedy algorithm, Dynamic Programming, branch and bound method and Genetic algorithm.</a:t>
            </a: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C6855964-C920-48EB-8804-74291211C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15000" y="6134100"/>
            <a:ext cx="56769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4876E1-59AB-D3DA-FF51-9B0184670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>
                <a:solidFill>
                  <a:schemeClr val="bg1"/>
                </a:solidFill>
              </a:rPr>
              <a:t>6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954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15">
            <a:extLst>
              <a:ext uri="{FF2B5EF4-FFF2-40B4-BE49-F238E27FC236}">
                <a16:creationId xmlns:a16="http://schemas.microsoft.com/office/drawing/2014/main" id="{E49D7415-2F11-44C2-B6AA-13A25B681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3B55104-B38C-C292-B819-49661567D155}"/>
              </a:ext>
            </a:extLst>
          </p:cNvPr>
          <p:cNvSpPr txBox="1">
            <a:spLocks/>
          </p:cNvSpPr>
          <p:nvPr/>
        </p:nvSpPr>
        <p:spPr>
          <a:xfrm>
            <a:off x="421840" y="569726"/>
            <a:ext cx="6392617" cy="64410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 cap="all" spc="3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kern="1200" cap="all" spc="30" baseline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Approach</a:t>
            </a:r>
          </a:p>
        </p:txBody>
      </p:sp>
      <p:cxnSp>
        <p:nvCxnSpPr>
          <p:cNvPr id="38" name="Straight Connector 17">
            <a:extLst>
              <a:ext uri="{FF2B5EF4-FFF2-40B4-BE49-F238E27FC236}">
                <a16:creationId xmlns:a16="http://schemas.microsoft.com/office/drawing/2014/main" id="{D2E57F3D-33BE-4306-87E6-2457637195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15300" y="723900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FD3AA462-13B0-A056-1A76-639062E71167}"/>
              </a:ext>
            </a:extLst>
          </p:cNvPr>
          <p:cNvSpPr txBox="1"/>
          <p:nvPr/>
        </p:nvSpPr>
        <p:spPr>
          <a:xfrm>
            <a:off x="428060" y="1492898"/>
            <a:ext cx="444137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User can add warehouses, packages, charging points to the map before proceeding with the route planning.</a:t>
            </a:r>
          </a:p>
          <a:p>
            <a:endParaRPr lang="en-US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IN" dirty="0">
                <a:solidFill>
                  <a:schemeClr val="bg1">
                    <a:lumMod val="95000"/>
                  </a:schemeClr>
                </a:solidFill>
              </a:rPr>
              <a:t>Code first selects packages based on weights and then send those locations for further processing.</a:t>
            </a:r>
          </a:p>
          <a:p>
            <a:endParaRPr lang="en-IN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IN" dirty="0">
                <a:solidFill>
                  <a:schemeClr val="bg1">
                    <a:lumMod val="95000"/>
                  </a:schemeClr>
                </a:solidFill>
              </a:rPr>
              <a:t>TSP-dynamic algorithm implementation will provide shortest route found.</a:t>
            </a:r>
          </a:p>
          <a:p>
            <a:endParaRPr lang="en-IN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IN" dirty="0">
                <a:solidFill>
                  <a:schemeClr val="bg1">
                    <a:lumMod val="95000"/>
                  </a:schemeClr>
                </a:solidFill>
              </a:rPr>
              <a:t>Route is then populated with charging points if power is not sufficient during the travel.</a:t>
            </a:r>
          </a:p>
          <a:p>
            <a:endParaRPr lang="en-IN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IN" dirty="0">
                <a:solidFill>
                  <a:schemeClr val="bg1">
                    <a:lumMod val="95000"/>
                  </a:schemeClr>
                </a:solidFill>
              </a:rPr>
              <a:t>Finalized map is then drawn onto map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42560C83-D00E-8261-AB2D-44C3AA92A4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3415" y="905538"/>
            <a:ext cx="6058425" cy="5326842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04099F0-804A-21E4-668A-1713A7BB2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>
                <a:solidFill>
                  <a:schemeClr val="bg1"/>
                </a:solidFill>
              </a:rPr>
              <a:t>7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4472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15">
            <a:extLst>
              <a:ext uri="{FF2B5EF4-FFF2-40B4-BE49-F238E27FC236}">
                <a16:creationId xmlns:a16="http://schemas.microsoft.com/office/drawing/2014/main" id="{E49D7415-2F11-44C2-B6AA-13A25B681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3B55104-B38C-C292-B819-49661567D155}"/>
              </a:ext>
            </a:extLst>
          </p:cNvPr>
          <p:cNvSpPr txBox="1">
            <a:spLocks/>
          </p:cNvSpPr>
          <p:nvPr/>
        </p:nvSpPr>
        <p:spPr>
          <a:xfrm>
            <a:off x="421840" y="569726"/>
            <a:ext cx="6392617" cy="64410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 cap="all" spc="3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kern="1200" cap="all" spc="30" baseline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implementation</a:t>
            </a:r>
          </a:p>
        </p:txBody>
      </p:sp>
      <p:cxnSp>
        <p:nvCxnSpPr>
          <p:cNvPr id="38" name="Straight Connector 17">
            <a:extLst>
              <a:ext uri="{FF2B5EF4-FFF2-40B4-BE49-F238E27FC236}">
                <a16:creationId xmlns:a16="http://schemas.microsoft.com/office/drawing/2014/main" id="{D2E57F3D-33BE-4306-87E6-2457637195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15300" y="723900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FD3AA462-13B0-A056-1A76-639062E71167}"/>
              </a:ext>
            </a:extLst>
          </p:cNvPr>
          <p:cNvSpPr txBox="1"/>
          <p:nvPr/>
        </p:nvSpPr>
        <p:spPr>
          <a:xfrm>
            <a:off x="421840" y="1582340"/>
            <a:ext cx="610260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We used python language to implement the solution.</a:t>
            </a:r>
          </a:p>
          <a:p>
            <a:pPr algn="just"/>
            <a:endParaRPr lang="en-US" dirty="0">
              <a:solidFill>
                <a:schemeClr val="bg1">
                  <a:lumMod val="95000"/>
                </a:schemeClr>
              </a:solidFill>
            </a:endParaRPr>
          </a:p>
          <a:p>
            <a:pPr algn="just"/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Used TSP dynamic algorithm package for finding route between selected packages and warehouse. (https://github.com/fillipe-gsm/python-tsp)</a:t>
            </a:r>
          </a:p>
          <a:p>
            <a:pPr algn="just"/>
            <a:endParaRPr lang="en-US" dirty="0">
              <a:solidFill>
                <a:schemeClr val="bg1">
                  <a:lumMod val="95000"/>
                </a:schemeClr>
              </a:solidFill>
            </a:endParaRPr>
          </a:p>
          <a:p>
            <a:pPr algn="just"/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Used 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customtkinter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,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TkinterMapView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library for UI implementation. (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hlinkClick r:id="rId2"/>
              </a:rPr>
              <a:t>https://github.com/TomSchimansky/CustomTkinter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)</a:t>
            </a:r>
          </a:p>
          <a:p>
            <a:pPr algn="just"/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(https://github.com/TomSchimansky/TkinterMapView)</a:t>
            </a:r>
          </a:p>
          <a:p>
            <a:pPr algn="just"/>
            <a:endParaRPr lang="en-US" dirty="0">
              <a:solidFill>
                <a:schemeClr val="bg1">
                  <a:lumMod val="95000"/>
                </a:schemeClr>
              </a:solidFill>
            </a:endParaRPr>
          </a:p>
          <a:p>
            <a:pPr algn="just"/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To calculate distances between locations, we used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geopy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python package.(https://github.com/geopy/geopy)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44432EB-5156-8204-EEF4-96EC710037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6282" y="1180905"/>
            <a:ext cx="4823878" cy="449619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8756BB3-DCC4-0916-D699-11581E331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>
                <a:solidFill>
                  <a:schemeClr val="bg1"/>
                </a:solidFill>
              </a:rPr>
              <a:t>8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209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4" name="Straight Connector 42">
            <a:extLst>
              <a:ext uri="{FF2B5EF4-FFF2-40B4-BE49-F238E27FC236}">
                <a16:creationId xmlns:a16="http://schemas.microsoft.com/office/drawing/2014/main" id="{F64F9B95-9045-48D2-B9F3-2927E98F5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44">
            <a:extLst>
              <a:ext uri="{FF2B5EF4-FFF2-40B4-BE49-F238E27FC236}">
                <a16:creationId xmlns:a16="http://schemas.microsoft.com/office/drawing/2014/main" id="{085AA86F-6A4D-4BCB-A045-D992CDC295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66" name="Rectangle 46">
            <a:extLst>
              <a:ext uri="{FF2B5EF4-FFF2-40B4-BE49-F238E27FC236}">
                <a16:creationId xmlns:a16="http://schemas.microsoft.com/office/drawing/2014/main" id="{33E93247-6229-44AB-A550-739E971E6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transport, aircraft">
            <a:extLst>
              <a:ext uri="{FF2B5EF4-FFF2-40B4-BE49-F238E27FC236}">
                <a16:creationId xmlns:a16="http://schemas.microsoft.com/office/drawing/2014/main" id="{38B709C5-B3CF-A598-4290-75FD877C31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" t="14966" r="17528" b="5256"/>
          <a:stretch/>
        </p:blipFill>
        <p:spPr>
          <a:xfrm>
            <a:off x="2837524" y="0"/>
            <a:ext cx="9258279" cy="6693147"/>
          </a:xfrm>
          <a:prstGeom prst="rect">
            <a:avLst/>
          </a:prstGeom>
        </p:spPr>
      </p:pic>
      <p:sp>
        <p:nvSpPr>
          <p:cNvPr id="67" name="Rectangle 48">
            <a:extLst>
              <a:ext uri="{FF2B5EF4-FFF2-40B4-BE49-F238E27FC236}">
                <a16:creationId xmlns:a16="http://schemas.microsoft.com/office/drawing/2014/main" id="{6BB6B482-ACCA-4938-8AEA-49D525C172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46905" y="46904"/>
            <a:ext cx="6865150" cy="6771342"/>
          </a:xfrm>
          <a:prstGeom prst="rect">
            <a:avLst/>
          </a:prstGeom>
          <a:gradFill>
            <a:gsLst>
              <a:gs pos="42000">
                <a:srgbClr val="000000">
                  <a:alpha val="18000"/>
                </a:srgbClr>
              </a:gs>
              <a:gs pos="0">
                <a:srgbClr val="000000">
                  <a:alpha val="0"/>
                </a:srgbClr>
              </a:gs>
              <a:gs pos="100000">
                <a:srgbClr val="000000">
                  <a:alpha val="39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3B55104-B38C-C292-B819-49661567D155}"/>
              </a:ext>
            </a:extLst>
          </p:cNvPr>
          <p:cNvSpPr txBox="1">
            <a:spLocks/>
          </p:cNvSpPr>
          <p:nvPr/>
        </p:nvSpPr>
        <p:spPr>
          <a:xfrm>
            <a:off x="695323" y="2244909"/>
            <a:ext cx="4693473" cy="39540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 cap="all" spc="3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5400" dirty="0">
                <a:solidFill>
                  <a:srgbClr val="FFFFFF"/>
                </a:solidFill>
              </a:rPr>
              <a:t>THANK YOU</a:t>
            </a:r>
          </a:p>
        </p:txBody>
      </p:sp>
      <p:cxnSp>
        <p:nvCxnSpPr>
          <p:cNvPr id="68" name="Straight Connector 50">
            <a:extLst>
              <a:ext uri="{FF2B5EF4-FFF2-40B4-BE49-F238E27FC236}">
                <a16:creationId xmlns:a16="http://schemas.microsoft.com/office/drawing/2014/main" id="{EE2E603F-4A95-4FE8-BB06-211DFD75DB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1447800"/>
            <a:ext cx="1638300" cy="0"/>
          </a:xfrm>
          <a:prstGeom prst="line">
            <a:avLst/>
          </a:prstGeom>
          <a:ln w="44450">
            <a:solidFill>
              <a:srgbClr val="FFFFFF"/>
            </a:solidFill>
          </a:ln>
          <a:effectLst>
            <a:outerShdw blurRad="50800" dist="38100" dir="2700000" algn="tl" rotWithShape="0">
              <a:prstClr val="black">
                <a:alpha val="13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504DF1-A411-92EA-4629-C862D408C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491933"/>
      </p:ext>
    </p:extLst>
  </p:cSld>
  <p:clrMapOvr>
    <a:masterClrMapping/>
  </p:clrMapOvr>
</p:sld>
</file>

<file path=ppt/theme/theme1.xml><?xml version="1.0" encoding="utf-8"?>
<a:theme xmlns:a="http://schemas.openxmlformats.org/drawingml/2006/main" name="ChronicleVTI">
  <a:themeElements>
    <a:clrScheme name="AnalogousFromLightSeedRightStep">
      <a:dk1>
        <a:srgbClr val="000000"/>
      </a:dk1>
      <a:lt1>
        <a:srgbClr val="FFFFFF"/>
      </a:lt1>
      <a:dk2>
        <a:srgbClr val="243341"/>
      </a:dk2>
      <a:lt2>
        <a:srgbClr val="E8E2E7"/>
      </a:lt2>
      <a:accent1>
        <a:srgbClr val="7DAD88"/>
      </a:accent1>
      <a:accent2>
        <a:srgbClr val="6FAC96"/>
      </a:accent2>
      <a:accent3>
        <a:srgbClr val="7DA9AC"/>
      </a:accent3>
      <a:accent4>
        <a:srgbClr val="7B9EBE"/>
      </a:accent4>
      <a:accent5>
        <a:srgbClr val="9399CA"/>
      </a:accent5>
      <a:accent6>
        <a:srgbClr val="8F7BBE"/>
      </a:accent6>
      <a:hlink>
        <a:srgbClr val="AE699F"/>
      </a:hlink>
      <a:folHlink>
        <a:srgbClr val="7F7F7F"/>
      </a:folHlink>
    </a:clrScheme>
    <a:fontScheme name="Univers Calisto">
      <a:majorFont>
        <a:latin typeface="Univers Condensed"/>
        <a:ea typeface=""/>
        <a:cs typeface=""/>
      </a:majorFont>
      <a:minorFont>
        <a:latin typeface="Calisto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hronicleVTI" id="{508E4D90-5116-4BF0-876B-3F422DD1F65F}" vid="{AA21DC3D-92A8-43A4-8358-ED428371CD5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566B305902B64EAA450519D56EE018" ma:contentTypeVersion="12" ma:contentTypeDescription="Create a new document." ma:contentTypeScope="" ma:versionID="1a17bb6eeef7ea7aabdfd414e44c72fa">
  <xsd:schema xmlns:xsd="http://www.w3.org/2001/XMLSchema" xmlns:xs="http://www.w3.org/2001/XMLSchema" xmlns:p="http://schemas.microsoft.com/office/2006/metadata/properties" xmlns:ns3="ffa7e4f1-e875-4b93-af98-b17e6cf4e7b3" xmlns:ns4="3f5f44d7-e4e0-47f9-99a5-292ecc2b948f" targetNamespace="http://schemas.microsoft.com/office/2006/metadata/properties" ma:root="true" ma:fieldsID="a2d12fc41e9a98a72b7710a9a1f13579" ns3:_="" ns4:_="">
    <xsd:import namespace="ffa7e4f1-e875-4b93-af98-b17e6cf4e7b3"/>
    <xsd:import namespace="3f5f44d7-e4e0-47f9-99a5-292ecc2b948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LengthInSeconds" minOccurs="0"/>
                <xsd:element ref="ns3:MediaServiceGenerationTime" minOccurs="0"/>
                <xsd:element ref="ns3:MediaServiceEventHashCode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a7e4f1-e875-4b93-af98-b17e6cf4e7b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_activity" ma:index="10" nillable="true" ma:displayName="_activity" ma:hidden="true" ma:internalName="_activity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5f44d7-e4e0-47f9-99a5-292ecc2b948f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3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ffa7e4f1-e875-4b93-af98-b17e6cf4e7b3" xsi:nil="true"/>
  </documentManagement>
</p:properties>
</file>

<file path=customXml/itemProps1.xml><?xml version="1.0" encoding="utf-8"?>
<ds:datastoreItem xmlns:ds="http://schemas.openxmlformats.org/officeDocument/2006/customXml" ds:itemID="{4333D01F-5CDF-468F-9ABC-9BDE805F6C5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68879AD-AE59-4E20-9A96-751F738FC61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fa7e4f1-e875-4b93-af98-b17e6cf4e7b3"/>
    <ds:schemaRef ds:uri="3f5f44d7-e4e0-47f9-99a5-292ecc2b948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DD12DBA-1FB2-4A58-AC37-C3AF034CED00}">
  <ds:schemaRefs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purl.org/dc/terms/"/>
    <ds:schemaRef ds:uri="http://purl.org/dc/dcmitype/"/>
    <ds:schemaRef ds:uri="ffa7e4f1-e875-4b93-af98-b17e6cf4e7b3"/>
    <ds:schemaRef ds:uri="http://schemas.microsoft.com/office/infopath/2007/PartnerControls"/>
    <ds:schemaRef ds:uri="http://schemas.openxmlformats.org/package/2006/metadata/core-properties"/>
    <ds:schemaRef ds:uri="3f5f44d7-e4e0-47f9-99a5-292ecc2b948f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389</TotalTime>
  <Words>516</Words>
  <Application>Microsoft Office PowerPoint</Application>
  <PresentationFormat>Widescreen</PresentationFormat>
  <Paragraphs>70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Calisto MT</vt:lpstr>
      <vt:lpstr>Univers Condensed</vt:lpstr>
      <vt:lpstr>Wingdings</vt:lpstr>
      <vt:lpstr>ChronicleVTI</vt:lpstr>
      <vt:lpstr>Drone delivery systems using  graph theory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Drone delivery systems using  graph theory</dc:title>
  <dc:creator>Yendluri, Naga Vara Pradeep</dc:creator>
  <cp:lastModifiedBy>Yendluri, Naga Vara Pradeep</cp:lastModifiedBy>
  <cp:revision>14</cp:revision>
  <dcterms:created xsi:type="dcterms:W3CDTF">2023-04-29T17:09:54Z</dcterms:created>
  <dcterms:modified xsi:type="dcterms:W3CDTF">2023-05-04T23:17:38Z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0x01010075566B305902B64EAA450519D56EE018</vt:lpwstr>
  </property>
</Properties>
</file>